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8" r:id="rId48"/>
    <p:sldId id="309" r:id="rId49"/>
    <p:sldId id="310" r:id="rId50"/>
    <p:sldId id="311" r:id="rId51"/>
    <p:sldId id="312" r:id="rId52"/>
    <p:sldId id="313" r:id="rId53"/>
    <p:sldId id="304" r:id="rId54"/>
    <p:sldId id="305" r:id="rId55"/>
    <p:sldId id="306" r:id="rId56"/>
    <p:sldId id="307" r:id="rId57"/>
    <p:sldId id="286" r:id="rId58"/>
    <p:sldId id="287" r:id="rId5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i/d60W/0PMedUWQtnCZk2jWjpr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3919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4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21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99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92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65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010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28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09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18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20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57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86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507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486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879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51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324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907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585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25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52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01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912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783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700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759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957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38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773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753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781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26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96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4001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32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416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361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6891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830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79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463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1736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31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63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640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38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841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7529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3422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564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810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791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8181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02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71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40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6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88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3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4494890" y="1905505"/>
            <a:ext cx="28009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044861" y="2967336"/>
            <a:ext cx="810227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PRICE PREDICTION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623119" y="5960594"/>
            <a:ext cx="33010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Guided By – </a:t>
            </a:r>
            <a:r>
              <a:rPr lang="en-GB" sz="24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Karthik</a:t>
            </a: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3055083" y="1234251"/>
            <a:ext cx="56805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649" y="2370852"/>
            <a:ext cx="10990702" cy="243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(1987-1993)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67" y="2871903"/>
            <a:ext cx="11087691" cy="306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(1993-2000)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334" y="2891768"/>
            <a:ext cx="10933924" cy="304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(2000-2006)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2" y="2871903"/>
            <a:ext cx="11348207" cy="313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1616712" y="1245263"/>
            <a:ext cx="85573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(2007-2009) Recession phase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221" y="2884438"/>
            <a:ext cx="10875117" cy="299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 txBox="1"/>
          <p:nvPr/>
        </p:nvSpPr>
        <p:spPr>
          <a:xfrm>
            <a:off x="1636851" y="1245263"/>
            <a:ext cx="87663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(2017-2022) Pandemic phase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326" y="2884438"/>
            <a:ext cx="11048909" cy="305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1512211" y="1271763"/>
            <a:ext cx="87663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374" y="2480492"/>
            <a:ext cx="10453251" cy="359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4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9463" y="949251"/>
            <a:ext cx="8557491" cy="530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0" y="6323236"/>
            <a:ext cx="122621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(From above visual Trend we can see that the data is right skewed and the data has different trend at different level)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1398999" y="172119"/>
            <a:ext cx="87663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according to different phrases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8"/>
          <p:cNvSpPr txBox="1"/>
          <p:nvPr/>
        </p:nvSpPr>
        <p:spPr>
          <a:xfrm>
            <a:off x="1512211" y="1620808"/>
            <a:ext cx="87663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Isolation forest 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44" y="3059668"/>
            <a:ext cx="11961911" cy="2121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1512211" y="5565590"/>
            <a:ext cx="96521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(This data have irregular trend with combination of linear and constant trend over the time.)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2480400" y="211336"/>
            <a:ext cx="72311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 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5367" y="1069003"/>
            <a:ext cx="9441260" cy="516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2224266" y="1082033"/>
            <a:ext cx="818869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</a:t>
            </a:r>
            <a:r>
              <a:rPr lang="en-GB" sz="6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STATEMENT</a:t>
            </a:r>
            <a:endParaRPr sz="6000" b="1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814084" y="2982383"/>
            <a:ext cx="1016257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IS A PRODUCT THAT GOES COMPLETELY IN A DIFFERENT DIRECTION FOR A SINGLE MARKET EVENT AS THE OIL PRICES ARE RARELY BASED ON REAL-TIME DATA, INSTEAD, IT IS DRIVEN BY EXTERNALITIES MAKING OUR ATTEMPT TO         FORECAST IT EVEN MORE CHALLENGING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2480398" y="168186"/>
            <a:ext cx="72311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8173" y="1000145"/>
            <a:ext cx="8415646" cy="45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1642839" y="5789939"/>
            <a:ext cx="96521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above plot, we can see that there is so constant direction of the mean which is understandable as there might be many external factors involved in price fluctuation.	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2480399" y="105668"/>
            <a:ext cx="72311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Displot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315" y="857667"/>
            <a:ext cx="9343361" cy="5107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/>
        </p:nvSpPr>
        <p:spPr>
          <a:xfrm>
            <a:off x="2672551" y="6131999"/>
            <a:ext cx="68468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(We can see from above Displot data is not normally distributed)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98" y="1124711"/>
            <a:ext cx="9878804" cy="546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2480402" y="297952"/>
            <a:ext cx="72311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Scatter Plot 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840377" y="419177"/>
            <a:ext cx="105112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 visualizing the sum of all sales each year. We can do that using group of Price and Date and group by Year 	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525" y="2115460"/>
            <a:ext cx="1830594" cy="327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5047" y="2115460"/>
            <a:ext cx="1673172" cy="327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2479563" y="1728748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725" y="2998112"/>
            <a:ext cx="11690873" cy="227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2279774" y="47471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Pie Chart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155" y="1417722"/>
            <a:ext cx="5080431" cy="504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2279774" y="47471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Monthly &amp; Yearly Oil price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76" y="1902313"/>
            <a:ext cx="11631648" cy="462979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4488449" y="1299684"/>
            <a:ext cx="28138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(Trend and Seasonability)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2279772" y="239389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 Box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903307" y="1008830"/>
            <a:ext cx="19841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(Weekly box plot)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0940" y="1600721"/>
            <a:ext cx="8048857" cy="50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/>
        </p:nvSpPr>
        <p:spPr>
          <a:xfrm>
            <a:off x="2279772" y="239389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 Volinplot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615" y="1248219"/>
            <a:ext cx="8104419" cy="506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2279774" y="117255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 Plot - EDA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8229" y="2462320"/>
            <a:ext cx="5175542" cy="218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520179" y="2444114"/>
            <a:ext cx="32438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Flow-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4764024" y="3429000"/>
            <a:ext cx="36119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Extraction.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sz="2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279774" y="641330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6207" y="1574449"/>
            <a:ext cx="4822067" cy="492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995196" y="344934"/>
            <a:ext cx="820160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Anamoly</a:t>
            </a:r>
            <a:r>
              <a:rPr lang="en-GB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detection and treatment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34B59-2BF0-49FC-859D-B608FC98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09" y="1459269"/>
            <a:ext cx="7735380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7F9B3-5AFC-48E6-9483-C8BBCF647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42" y="4822532"/>
            <a:ext cx="4363059" cy="819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52927-646F-4B4E-96DF-E87877A47956}"/>
              </a:ext>
            </a:extLst>
          </p:cNvPr>
          <p:cNvSpPr txBox="1"/>
          <p:nvPr/>
        </p:nvSpPr>
        <p:spPr>
          <a:xfrm>
            <a:off x="4192633" y="5702993"/>
            <a:ext cx="38067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No anomalous values in 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880826" y="161940"/>
            <a:ext cx="64303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Time series 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61246-4203-4C50-993E-60E7448BC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292" y="844245"/>
            <a:ext cx="9296857" cy="417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AF3B2-D710-4896-82B4-225921E27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237" y="5091414"/>
            <a:ext cx="7521523" cy="16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690784" y="615885"/>
            <a:ext cx="881043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Checking if data is stationarity or not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21EBA-9DF2-4A36-B23D-F004D88D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5" y="1839926"/>
            <a:ext cx="10307488" cy="173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D1B9B-BD06-4255-8EFB-C711E2BC9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026" y="3962463"/>
            <a:ext cx="441069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E59A0-939E-46AD-9290-D1CDD185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60" y="263570"/>
            <a:ext cx="9480677" cy="540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D348-B926-4CE9-9060-9F1D76DF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60" y="5841947"/>
            <a:ext cx="9480677" cy="7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329931" y="180601"/>
            <a:ext cx="753213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Making a time series stationary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3989F-985C-4919-B4AF-6624E1461196}"/>
              </a:ext>
            </a:extLst>
          </p:cNvPr>
          <p:cNvSpPr txBox="1"/>
          <p:nvPr/>
        </p:nvSpPr>
        <p:spPr>
          <a:xfrm>
            <a:off x="2470280" y="950002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 err="1">
                <a:solidFill>
                  <a:schemeClr val="lt1"/>
                </a:solidFill>
                <a:latin typeface="Calibri"/>
                <a:cs typeface="Calibri"/>
              </a:rPr>
              <a:t>Boxcox</a:t>
            </a:r>
            <a: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  <a:t> 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9C62A-D8EC-40C2-A4D7-491C183A6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150" y="1797953"/>
            <a:ext cx="2343477" cy="447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16C5D7-CBA6-460E-984D-3FE1C8E35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748" y="2036580"/>
            <a:ext cx="4010585" cy="1209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34814B-42A2-428A-8B3E-4779CB8B9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317" y="3566390"/>
            <a:ext cx="5534797" cy="362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031F1A-703B-4EA3-A3C2-8F3D1CB9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777" y="4185971"/>
            <a:ext cx="317226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5091598" y="217923"/>
            <a:ext cx="20088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1901113" y="905232"/>
            <a:ext cx="86238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1)HMM-Hidden Markov Model with Gaussian emissions</a:t>
            </a:r>
          </a:p>
          <a:p>
            <a:b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</a:br>
            <a:endParaRPr lang="en-GB" sz="2800" i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31076-AF67-45B4-8F45-B76E17A24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56" y="1424518"/>
            <a:ext cx="9032288" cy="51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780842" y="355416"/>
            <a:ext cx="4630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2) LSTM-Long short term memory</a:t>
            </a:r>
          </a:p>
          <a:p>
            <a:b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</a:br>
            <a:endParaRPr lang="en-GB" sz="2800" i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1251E-E011-45D7-961D-F32EC07A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93" y="1017135"/>
            <a:ext cx="9264412" cy="51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3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E6B95-6C29-4FF4-ACF1-8ADDD35F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79" y="705789"/>
            <a:ext cx="9623442" cy="54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780842" y="355416"/>
            <a:ext cx="4630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3) GRU-The Gated Recurrent 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0DD09-7BF9-4816-951E-2AD6730C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58" y="880345"/>
            <a:ext cx="9573083" cy="53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2452399" y="1364034"/>
            <a:ext cx="748592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3829291" y="2619098"/>
            <a:ext cx="43308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 file contains 2 features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4979043" y="3240085"/>
            <a:ext cx="22339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2877273" y="4488410"/>
            <a:ext cx="64374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the data we have to build the best model which gives the maximum performance</a:t>
            </a:r>
            <a:endParaRPr sz="2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BF095-55F8-4349-A02A-D5C773CB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33" y="596061"/>
            <a:ext cx="10024933" cy="56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883479" y="615852"/>
            <a:ext cx="4630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3) Actual Vs Predicted Targets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E5D04-C251-4FCC-B05D-6660A2E0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7" y="1693368"/>
            <a:ext cx="11840863" cy="39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4;p31">
            <a:extLst>
              <a:ext uri="{FF2B5EF4-FFF2-40B4-BE49-F238E27FC236}">
                <a16:creationId xmlns:a16="http://schemas.microsoft.com/office/drawing/2014/main" id="{E9360559-5EDF-4223-A91A-A3EA38B02E0E}"/>
              </a:ext>
            </a:extLst>
          </p:cNvPr>
          <p:cNvSpPr txBox="1"/>
          <p:nvPr/>
        </p:nvSpPr>
        <p:spPr>
          <a:xfrm>
            <a:off x="4214649" y="451531"/>
            <a:ext cx="33614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F078B-E755-426B-A0B6-89FDC2826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41" y="1584804"/>
            <a:ext cx="4182059" cy="1952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EDE67-CFC2-4EF3-85B1-B5BCB6FB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89" y="3874719"/>
            <a:ext cx="222916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4;p31">
            <a:extLst>
              <a:ext uri="{FF2B5EF4-FFF2-40B4-BE49-F238E27FC236}">
                <a16:creationId xmlns:a16="http://schemas.microsoft.com/office/drawing/2014/main" id="{E9360559-5EDF-4223-A91A-A3EA38B02E0E}"/>
              </a:ext>
            </a:extLst>
          </p:cNvPr>
          <p:cNvSpPr txBox="1"/>
          <p:nvPr/>
        </p:nvSpPr>
        <p:spPr>
          <a:xfrm>
            <a:off x="4168816" y="2690878"/>
            <a:ext cx="385436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9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1816930" y="955385"/>
            <a:ext cx="868876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 is done using Streamlit and connecting it  with binary.</a:t>
            </a:r>
            <a:endParaRPr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1C0BB-DEB1-4FA6-8E97-17154E385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98" y="2641046"/>
            <a:ext cx="504363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896130" y="96579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A3F3-DDAA-4654-88F5-2A05AA79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011" y="777893"/>
            <a:ext cx="6193978" cy="58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96757" y="1643936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Benefits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29254-AFC8-4BCC-A520-5747E63B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30" y="2525556"/>
            <a:ext cx="869753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96758" y="182079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Forcasting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B03FA-F1B2-41C0-857B-A0E1643C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49" y="864918"/>
            <a:ext cx="5391902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5C551-4230-4DAE-95A4-4C663C705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072" y="447493"/>
            <a:ext cx="9535856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B66A5-979D-413A-B97E-E15AE6A5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099" y="1999921"/>
            <a:ext cx="8611802" cy="3324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8FB1E-54A7-475F-8D4B-3800B79D4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367" y="5543352"/>
            <a:ext cx="226726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FEFE6-79B3-4587-A3BD-9E3E1C0B3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08" y="1175655"/>
            <a:ext cx="8848182" cy="4986228"/>
          </a:xfrm>
          <a:prstGeom prst="rect">
            <a:avLst/>
          </a:prstGeom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3643170" y="295460"/>
            <a:ext cx="49056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visualization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3926322" y="955719"/>
            <a:ext cx="3817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df.describe</a:t>
            </a:r>
            <a:r>
              <a:rPr lang="en-GB" sz="40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5087" y="1806424"/>
            <a:ext cx="6200357" cy="385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4106030" y="237233"/>
            <a:ext cx="39799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Component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D0ABA-959D-4A8D-AC93-C3B20D78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83" y="940691"/>
            <a:ext cx="8383170" cy="2743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E95DC-2303-438C-8D18-B5097725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383" y="3880293"/>
            <a:ext cx="836411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4106030" y="496092"/>
            <a:ext cx="39799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Component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6CB2A-D6F9-42E5-9DA5-B9E60688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78" y="1463442"/>
            <a:ext cx="8373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3558353" y="318811"/>
            <a:ext cx="50752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Prices as you want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070C0-3622-4CF3-B214-F5C6428F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24" y="1222357"/>
            <a:ext cx="8954750" cy="3296110"/>
          </a:xfrm>
          <a:prstGeom prst="rect">
            <a:avLst/>
          </a:prstGeom>
        </p:spPr>
      </p:pic>
      <p:sp>
        <p:nvSpPr>
          <p:cNvPr id="8" name="Google Shape;344;p31">
            <a:extLst>
              <a:ext uri="{FF2B5EF4-FFF2-40B4-BE49-F238E27FC236}">
                <a16:creationId xmlns:a16="http://schemas.microsoft.com/office/drawing/2014/main" id="{54AA96BD-4A3E-43FF-AF74-9A5D41EF6257}"/>
              </a:ext>
            </a:extLst>
          </p:cNvPr>
          <p:cNvSpPr txBox="1"/>
          <p:nvPr/>
        </p:nvSpPr>
        <p:spPr>
          <a:xfrm>
            <a:off x="4626548" y="4832388"/>
            <a:ext cx="25376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CSV file</a:t>
            </a:r>
            <a:endParaRPr sz="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7C9A0-13FD-4EB9-9B19-7A70C06C0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01" y="5524781"/>
            <a:ext cx="225774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912133" y="344762"/>
            <a:ext cx="236773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CF4B5-F766-402D-9337-2CF66DAE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680" y="1004142"/>
            <a:ext cx="565864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76413" y="354093"/>
            <a:ext cx="20391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48022-6816-48F5-B62A-81875A376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097" y="938828"/>
            <a:ext cx="7339806" cy="57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915937" y="363424"/>
            <a:ext cx="19588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Chart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4996-BA8D-404B-B1DE-CA2E8BD9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6" y="1064970"/>
            <a:ext cx="997406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555801" y="354094"/>
            <a:ext cx="30803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064F8-3CA9-4AE1-A852-854D0C6B63CC}"/>
              </a:ext>
            </a:extLst>
          </p:cNvPr>
          <p:cNvSpPr txBox="1"/>
          <p:nvPr/>
        </p:nvSpPr>
        <p:spPr>
          <a:xfrm>
            <a:off x="1521647" y="1967171"/>
            <a:ext cx="9796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1)Model selection: There are many different types of models that can be used to forecast time series data, and selecting the right one for a specific dataset can be challenging.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1398-D883-4D28-9510-6C7FF854BED5}"/>
              </a:ext>
            </a:extLst>
          </p:cNvPr>
          <p:cNvSpPr txBox="1"/>
          <p:nvPr/>
        </p:nvSpPr>
        <p:spPr>
          <a:xfrm>
            <a:off x="1521647" y="3429000"/>
            <a:ext cx="9796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2)Large historical data: Oil prices have only been actively tracked for a relatively large period of time, which can make it difficult to accurately forecast future prices.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591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88" y="2729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3629672" y="1553172"/>
            <a:ext cx="48722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Member’s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454916" y="2724333"/>
            <a:ext cx="3221791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Om </a:t>
            </a:r>
            <a:r>
              <a:rPr lang="en-GB" sz="28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Gorantiwar</a:t>
            </a: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Kunal Shinde.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Shivani </a:t>
            </a:r>
            <a:r>
              <a:rPr lang="en-GB" sz="28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Dogne</a:t>
            </a: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Suraksha Patel.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Bhumika Patil.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88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/>
          <p:nvPr/>
        </p:nvSpPr>
        <p:spPr>
          <a:xfrm>
            <a:off x="4194339" y="2875002"/>
            <a:ext cx="385436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GB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/>
        </p:nvSpPr>
        <p:spPr>
          <a:xfrm>
            <a:off x="4544921" y="1520785"/>
            <a:ext cx="27009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df.info()</a:t>
            </a:r>
            <a:endParaRPr sz="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521" y="2636232"/>
            <a:ext cx="7582958" cy="250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3617603" y="735149"/>
            <a:ext cx="45555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df.isnull</a:t>
            </a:r>
            <a:r>
              <a:rPr lang="en-GB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().sum()</a:t>
            </a:r>
            <a:endParaRPr sz="8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2955" y="1595183"/>
            <a:ext cx="7904831" cy="12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3365458" y="3607162"/>
            <a:ext cx="54610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df.duplicated().sum()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5039" y="4457342"/>
            <a:ext cx="7387092" cy="57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435007" y="5239779"/>
            <a:ext cx="72771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Well, the function returned '0'.This means, there is not a single dupli-cate value present in our dataset and it is very good thing to know.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2647645" y="1962209"/>
            <a:ext cx="72276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Feature engineering we rename the columns and change the date format and also change  date time column object to date time 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602" y="4000915"/>
            <a:ext cx="4448796" cy="85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4187057" y="2981562"/>
            <a:ext cx="3817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df.rename()</a:t>
            </a:r>
            <a:endParaRPr sz="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3255711" y="2875002"/>
            <a:ext cx="568057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632</Words>
  <Application>Microsoft Office PowerPoint</Application>
  <PresentationFormat>Widescreen</PresentationFormat>
  <Paragraphs>149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</dc:creator>
  <cp:lastModifiedBy>Kunal Shinde</cp:lastModifiedBy>
  <cp:revision>32</cp:revision>
  <dcterms:created xsi:type="dcterms:W3CDTF">2022-12-26T06:50:29Z</dcterms:created>
  <dcterms:modified xsi:type="dcterms:W3CDTF">2023-01-20T09:21:09Z</dcterms:modified>
</cp:coreProperties>
</file>